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79" r:id="rId14"/>
    <p:sldId id="269" r:id="rId15"/>
    <p:sldId id="278" r:id="rId16"/>
    <p:sldId id="272" r:id="rId17"/>
    <p:sldId id="273" r:id="rId18"/>
    <p:sldId id="275" r:id="rId19"/>
    <p:sldId id="274"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4660"/>
  </p:normalViewPr>
  <p:slideViewPr>
    <p:cSldViewPr snapToGrid="0" showGuides="1">
      <p:cViewPr varScale="1">
        <p:scale>
          <a:sx n="71" d="100"/>
          <a:sy n="71" d="100"/>
        </p:scale>
        <p:origin x="41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6843510-FF47-4023-AAD7-DA651A3EE9D6}" type="datetimeFigureOut">
              <a:rPr lang="en-GB" smtClean="0"/>
              <a:t>10/07/2019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6EF5FF-CE46-494D-8300-BEEF76AABF19}" type="slidenum">
              <a:rPr lang="en-GB" smtClean="0"/>
              <a:t>‹#›</a:t>
            </a:fld>
            <a:endParaRPr lang="en-GB"/>
          </a:p>
        </p:txBody>
      </p:sp>
    </p:spTree>
    <p:extLst>
      <p:ext uri="{BB962C8B-B14F-4D97-AF65-F5344CB8AC3E}">
        <p14:creationId xmlns:p14="http://schemas.microsoft.com/office/powerpoint/2010/main" val="1696777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843510-FF47-4023-AAD7-DA651A3EE9D6}" type="datetimeFigureOut">
              <a:rPr lang="en-GB" smtClean="0"/>
              <a:t>10/07/2019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6EF5FF-CE46-494D-8300-BEEF76AABF19}" type="slidenum">
              <a:rPr lang="en-GB" smtClean="0"/>
              <a:t>‹#›</a:t>
            </a:fld>
            <a:endParaRPr lang="en-GB"/>
          </a:p>
        </p:txBody>
      </p:sp>
    </p:spTree>
    <p:extLst>
      <p:ext uri="{BB962C8B-B14F-4D97-AF65-F5344CB8AC3E}">
        <p14:creationId xmlns:p14="http://schemas.microsoft.com/office/powerpoint/2010/main" val="1608865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843510-FF47-4023-AAD7-DA651A3EE9D6}" type="datetimeFigureOut">
              <a:rPr lang="en-GB" smtClean="0"/>
              <a:t>10/07/2019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6EF5FF-CE46-494D-8300-BEEF76AABF19}" type="slidenum">
              <a:rPr lang="en-GB" smtClean="0"/>
              <a:t>‹#›</a:t>
            </a:fld>
            <a:endParaRPr lang="en-GB"/>
          </a:p>
        </p:txBody>
      </p:sp>
    </p:spTree>
    <p:extLst>
      <p:ext uri="{BB962C8B-B14F-4D97-AF65-F5344CB8AC3E}">
        <p14:creationId xmlns:p14="http://schemas.microsoft.com/office/powerpoint/2010/main" val="897282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843510-FF47-4023-AAD7-DA651A3EE9D6}" type="datetimeFigureOut">
              <a:rPr lang="en-GB" smtClean="0"/>
              <a:t>10/07/2019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6EF5FF-CE46-494D-8300-BEEF76AABF19}" type="slidenum">
              <a:rPr lang="en-GB" smtClean="0"/>
              <a:t>‹#›</a:t>
            </a:fld>
            <a:endParaRPr lang="en-GB"/>
          </a:p>
        </p:txBody>
      </p:sp>
    </p:spTree>
    <p:extLst>
      <p:ext uri="{BB962C8B-B14F-4D97-AF65-F5344CB8AC3E}">
        <p14:creationId xmlns:p14="http://schemas.microsoft.com/office/powerpoint/2010/main" val="1117600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843510-FF47-4023-AAD7-DA651A3EE9D6}" type="datetimeFigureOut">
              <a:rPr lang="en-GB" smtClean="0"/>
              <a:t>10/07/2019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6EF5FF-CE46-494D-8300-BEEF76AABF19}" type="slidenum">
              <a:rPr lang="en-GB" smtClean="0"/>
              <a:t>‹#›</a:t>
            </a:fld>
            <a:endParaRPr lang="en-GB"/>
          </a:p>
        </p:txBody>
      </p:sp>
    </p:spTree>
    <p:extLst>
      <p:ext uri="{BB962C8B-B14F-4D97-AF65-F5344CB8AC3E}">
        <p14:creationId xmlns:p14="http://schemas.microsoft.com/office/powerpoint/2010/main" val="126548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6843510-FF47-4023-AAD7-DA651A3EE9D6}" type="datetimeFigureOut">
              <a:rPr lang="en-GB" smtClean="0"/>
              <a:t>10/07/2019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6EF5FF-CE46-494D-8300-BEEF76AABF19}" type="slidenum">
              <a:rPr lang="en-GB" smtClean="0"/>
              <a:t>‹#›</a:t>
            </a:fld>
            <a:endParaRPr lang="en-GB"/>
          </a:p>
        </p:txBody>
      </p:sp>
    </p:spTree>
    <p:extLst>
      <p:ext uri="{BB962C8B-B14F-4D97-AF65-F5344CB8AC3E}">
        <p14:creationId xmlns:p14="http://schemas.microsoft.com/office/powerpoint/2010/main" val="245415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6843510-FF47-4023-AAD7-DA651A3EE9D6}" type="datetimeFigureOut">
              <a:rPr lang="en-GB" smtClean="0"/>
              <a:t>10/07/2019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56EF5FF-CE46-494D-8300-BEEF76AABF19}" type="slidenum">
              <a:rPr lang="en-GB" smtClean="0"/>
              <a:t>‹#›</a:t>
            </a:fld>
            <a:endParaRPr lang="en-GB"/>
          </a:p>
        </p:txBody>
      </p:sp>
    </p:spTree>
    <p:extLst>
      <p:ext uri="{BB962C8B-B14F-4D97-AF65-F5344CB8AC3E}">
        <p14:creationId xmlns:p14="http://schemas.microsoft.com/office/powerpoint/2010/main" val="1113403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6843510-FF47-4023-AAD7-DA651A3EE9D6}" type="datetimeFigureOut">
              <a:rPr lang="en-GB" smtClean="0"/>
              <a:t>10/07/2019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6EF5FF-CE46-494D-8300-BEEF76AABF19}" type="slidenum">
              <a:rPr lang="en-GB" smtClean="0"/>
              <a:t>‹#›</a:t>
            </a:fld>
            <a:endParaRPr lang="en-GB"/>
          </a:p>
        </p:txBody>
      </p:sp>
    </p:spTree>
    <p:extLst>
      <p:ext uri="{BB962C8B-B14F-4D97-AF65-F5344CB8AC3E}">
        <p14:creationId xmlns:p14="http://schemas.microsoft.com/office/powerpoint/2010/main" val="3970315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843510-FF47-4023-AAD7-DA651A3EE9D6}" type="datetimeFigureOut">
              <a:rPr lang="en-GB" smtClean="0"/>
              <a:t>10/07/2019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56EF5FF-CE46-494D-8300-BEEF76AABF19}" type="slidenum">
              <a:rPr lang="en-GB" smtClean="0"/>
              <a:t>‹#›</a:t>
            </a:fld>
            <a:endParaRPr lang="en-GB"/>
          </a:p>
        </p:txBody>
      </p:sp>
    </p:spTree>
    <p:extLst>
      <p:ext uri="{BB962C8B-B14F-4D97-AF65-F5344CB8AC3E}">
        <p14:creationId xmlns:p14="http://schemas.microsoft.com/office/powerpoint/2010/main" val="3079874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843510-FF47-4023-AAD7-DA651A3EE9D6}" type="datetimeFigureOut">
              <a:rPr lang="en-GB" smtClean="0"/>
              <a:t>10/07/2019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6EF5FF-CE46-494D-8300-BEEF76AABF19}" type="slidenum">
              <a:rPr lang="en-GB" smtClean="0"/>
              <a:t>‹#›</a:t>
            </a:fld>
            <a:endParaRPr lang="en-GB"/>
          </a:p>
        </p:txBody>
      </p:sp>
    </p:spTree>
    <p:extLst>
      <p:ext uri="{BB962C8B-B14F-4D97-AF65-F5344CB8AC3E}">
        <p14:creationId xmlns:p14="http://schemas.microsoft.com/office/powerpoint/2010/main" val="3856323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843510-FF47-4023-AAD7-DA651A3EE9D6}" type="datetimeFigureOut">
              <a:rPr lang="en-GB" smtClean="0"/>
              <a:t>10/07/2019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6EF5FF-CE46-494D-8300-BEEF76AABF19}" type="slidenum">
              <a:rPr lang="en-GB" smtClean="0"/>
              <a:t>‹#›</a:t>
            </a:fld>
            <a:endParaRPr lang="en-GB"/>
          </a:p>
        </p:txBody>
      </p:sp>
    </p:spTree>
    <p:extLst>
      <p:ext uri="{BB962C8B-B14F-4D97-AF65-F5344CB8AC3E}">
        <p14:creationId xmlns:p14="http://schemas.microsoft.com/office/powerpoint/2010/main" val="2154926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43510-FF47-4023-AAD7-DA651A3EE9D6}" type="datetimeFigureOut">
              <a:rPr lang="en-GB" smtClean="0"/>
              <a:t>10/07/2019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6EF5FF-CE46-494D-8300-BEEF76AABF19}" type="slidenum">
              <a:rPr lang="en-GB" smtClean="0"/>
              <a:t>‹#›</a:t>
            </a:fld>
            <a:endParaRPr lang="en-GB"/>
          </a:p>
        </p:txBody>
      </p:sp>
    </p:spTree>
    <p:extLst>
      <p:ext uri="{BB962C8B-B14F-4D97-AF65-F5344CB8AC3E}">
        <p14:creationId xmlns:p14="http://schemas.microsoft.com/office/powerpoint/2010/main" val="3285111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4mGhRW0UtK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bbc.co.uk/programmes/p02n5v2q"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1050113"/>
          </a:xfrm>
        </p:spPr>
        <p:txBody>
          <a:bodyPr>
            <a:normAutofit/>
          </a:bodyPr>
          <a:lstStyle/>
          <a:p>
            <a:r>
              <a:rPr lang="en-GB" dirty="0" smtClean="0"/>
              <a:t>Eternal Truths</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4114864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duty as a pupil</a:t>
            </a:r>
            <a:endParaRPr lang="en-GB" dirty="0"/>
          </a:p>
        </p:txBody>
      </p:sp>
      <p:sp>
        <p:nvSpPr>
          <p:cNvPr id="3" name="Content Placeholder 2"/>
          <p:cNvSpPr>
            <a:spLocks noGrp="1"/>
          </p:cNvSpPr>
          <p:nvPr>
            <p:ph idx="1"/>
          </p:nvPr>
        </p:nvSpPr>
        <p:spPr/>
        <p:txBody>
          <a:bodyPr/>
          <a:lstStyle/>
          <a:p>
            <a:r>
              <a:rPr lang="en-GB" dirty="0" smtClean="0"/>
              <a:t>On a piece of sugar paper draw an outline of a pupil.</a:t>
            </a:r>
          </a:p>
          <a:p>
            <a:r>
              <a:rPr lang="en-GB" dirty="0" smtClean="0"/>
              <a:t>Inside this outline write all the things pupils are supposed to do and be like: </a:t>
            </a:r>
            <a:r>
              <a:rPr lang="en-GB" dirty="0" err="1" smtClean="0"/>
              <a:t>eg</a:t>
            </a:r>
            <a:r>
              <a:rPr lang="en-GB" dirty="0" smtClean="0"/>
              <a:t>  follow school rules; want to learn; try hard etc….</a:t>
            </a:r>
          </a:p>
          <a:p>
            <a:r>
              <a:rPr lang="en-GB" dirty="0" smtClean="0"/>
              <a:t>Try to write as many as you can.</a:t>
            </a:r>
          </a:p>
          <a:p>
            <a:endParaRPr lang="en-GB" dirty="0"/>
          </a:p>
        </p:txBody>
      </p:sp>
    </p:spTree>
    <p:extLst>
      <p:ext uri="{BB962C8B-B14F-4D97-AF65-F5344CB8AC3E}">
        <p14:creationId xmlns:p14="http://schemas.microsoft.com/office/powerpoint/2010/main" val="575247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rot="5400000">
            <a:off x="2767907" y="-997054"/>
            <a:ext cx="6656185" cy="8623397"/>
          </a:xfrm>
          <a:prstGeom prst="rect">
            <a:avLst/>
          </a:prstGeom>
        </p:spPr>
      </p:pic>
      <p:sp>
        <p:nvSpPr>
          <p:cNvPr id="5" name="TextBox 4"/>
          <p:cNvSpPr txBox="1"/>
          <p:nvPr/>
        </p:nvSpPr>
        <p:spPr>
          <a:xfrm>
            <a:off x="4047565" y="2729753"/>
            <a:ext cx="3348317" cy="584775"/>
          </a:xfrm>
          <a:prstGeom prst="rect">
            <a:avLst/>
          </a:prstGeom>
          <a:noFill/>
        </p:spPr>
        <p:txBody>
          <a:bodyPr wrap="square" rtlCol="0">
            <a:spAutoFit/>
          </a:bodyPr>
          <a:lstStyle/>
          <a:p>
            <a:r>
              <a:rPr lang="en-GB" sz="3200" dirty="0" smtClean="0">
                <a:latin typeface="Comic Sans MS" panose="030F0702030302020204" pitchFamily="66" charset="0"/>
              </a:rPr>
              <a:t>Want to learn</a:t>
            </a:r>
            <a:endParaRPr lang="en-GB" sz="3200" dirty="0">
              <a:latin typeface="Comic Sans MS" panose="030F0702030302020204" pitchFamily="66" charset="0"/>
            </a:endParaRPr>
          </a:p>
        </p:txBody>
      </p:sp>
      <p:sp>
        <p:nvSpPr>
          <p:cNvPr id="8" name="TextBox 7"/>
          <p:cNvSpPr txBox="1"/>
          <p:nvPr/>
        </p:nvSpPr>
        <p:spPr>
          <a:xfrm rot="19480153">
            <a:off x="2447366" y="4578524"/>
            <a:ext cx="2554941" cy="584775"/>
          </a:xfrm>
          <a:prstGeom prst="rect">
            <a:avLst/>
          </a:prstGeom>
          <a:noFill/>
        </p:spPr>
        <p:txBody>
          <a:bodyPr wrap="square" rtlCol="0">
            <a:spAutoFit/>
          </a:bodyPr>
          <a:lstStyle/>
          <a:p>
            <a:r>
              <a:rPr lang="en-GB" sz="3200" dirty="0" smtClean="0"/>
              <a:t>Be curious</a:t>
            </a:r>
            <a:endParaRPr lang="en-GB" sz="3200" dirty="0"/>
          </a:p>
        </p:txBody>
      </p:sp>
      <p:sp>
        <p:nvSpPr>
          <p:cNvPr id="9" name="TextBox 8"/>
          <p:cNvSpPr txBox="1"/>
          <p:nvPr/>
        </p:nvSpPr>
        <p:spPr>
          <a:xfrm rot="2592577">
            <a:off x="2244614" y="1335058"/>
            <a:ext cx="2422563" cy="1200329"/>
          </a:xfrm>
          <a:prstGeom prst="rect">
            <a:avLst/>
          </a:prstGeom>
          <a:noFill/>
        </p:spPr>
        <p:txBody>
          <a:bodyPr wrap="square" rtlCol="0">
            <a:spAutoFit/>
          </a:bodyPr>
          <a:lstStyle/>
          <a:p>
            <a:r>
              <a:rPr lang="en-GB" sz="2400" dirty="0" smtClean="0"/>
              <a:t>Help others who are having difficulty</a:t>
            </a:r>
            <a:endParaRPr lang="en-GB" sz="2400" dirty="0"/>
          </a:p>
        </p:txBody>
      </p:sp>
    </p:spTree>
    <p:extLst>
      <p:ext uri="{BB962C8B-B14F-4D97-AF65-F5344CB8AC3E}">
        <p14:creationId xmlns:p14="http://schemas.microsoft.com/office/powerpoint/2010/main" val="64361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What happens when you </a:t>
            </a:r>
            <a:br>
              <a:rPr lang="en-GB" dirty="0" smtClean="0"/>
            </a:br>
            <a:r>
              <a:rPr lang="en-GB" dirty="0" smtClean="0"/>
              <a:t>follow do your duty?</a:t>
            </a:r>
            <a:endParaRPr lang="en-GB" dirty="0"/>
          </a:p>
        </p:txBody>
      </p:sp>
      <p:sp>
        <p:nvSpPr>
          <p:cNvPr id="3" name="Content Placeholder 2"/>
          <p:cNvSpPr>
            <a:spLocks noGrp="1"/>
          </p:cNvSpPr>
          <p:nvPr>
            <p:ph idx="1"/>
          </p:nvPr>
        </p:nvSpPr>
        <p:spPr/>
        <p:txBody>
          <a:bodyPr>
            <a:normAutofit/>
          </a:bodyPr>
          <a:lstStyle/>
          <a:p>
            <a:pPr marL="0" indent="0">
              <a:buNone/>
            </a:pPr>
            <a:r>
              <a:rPr lang="en-GB" sz="3200" dirty="0" smtClean="0"/>
              <a:t>Look at your list again. What are the consequences of following or NOT following your duty? </a:t>
            </a:r>
            <a:endParaRPr lang="en-GB" sz="3200" dirty="0"/>
          </a:p>
        </p:txBody>
      </p:sp>
      <p:pic>
        <p:nvPicPr>
          <p:cNvPr id="4" name="Picture 3"/>
          <p:cNvPicPr>
            <a:picLocks noChangeAspect="1"/>
          </p:cNvPicPr>
          <p:nvPr/>
        </p:nvPicPr>
        <p:blipFill>
          <a:blip r:embed="rId2"/>
          <a:stretch>
            <a:fillRect/>
          </a:stretch>
        </p:blipFill>
        <p:spPr>
          <a:xfrm>
            <a:off x="2688770" y="2743200"/>
            <a:ext cx="7315201" cy="4114800"/>
          </a:xfrm>
          <a:prstGeom prst="rect">
            <a:avLst/>
          </a:prstGeom>
        </p:spPr>
      </p:pic>
    </p:spTree>
    <p:extLst>
      <p:ext uri="{BB962C8B-B14F-4D97-AF65-F5344CB8AC3E}">
        <p14:creationId xmlns:p14="http://schemas.microsoft.com/office/powerpoint/2010/main" val="1238599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hlinkClick r:id="rId2"/>
              </a:rPr>
              <a:t>https://www.youtube.com/watch?v=4mGhRW0UtKg</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396282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91540"/>
          </a:xfrm>
        </p:spPr>
        <p:txBody>
          <a:bodyPr/>
          <a:lstStyle/>
          <a:p>
            <a:pPr algn="ctr"/>
            <a:r>
              <a:rPr lang="en-GB" b="1" dirty="0" smtClean="0"/>
              <a:t>The Law Of Karma</a:t>
            </a:r>
            <a:endParaRPr lang="en-GB" b="1" dirty="0"/>
          </a:p>
        </p:txBody>
      </p:sp>
      <p:sp>
        <p:nvSpPr>
          <p:cNvPr id="3" name="Content Placeholder 2"/>
          <p:cNvSpPr>
            <a:spLocks noGrp="1"/>
          </p:cNvSpPr>
          <p:nvPr>
            <p:ph idx="1"/>
          </p:nvPr>
        </p:nvSpPr>
        <p:spPr>
          <a:xfrm>
            <a:off x="365760" y="1371600"/>
            <a:ext cx="11510010" cy="5486400"/>
          </a:xfrm>
        </p:spPr>
        <p:txBody>
          <a:bodyPr>
            <a:normAutofit/>
          </a:bodyPr>
          <a:lstStyle/>
          <a:p>
            <a:r>
              <a:rPr lang="en-GB" sz="3200" dirty="0" smtClean="0"/>
              <a:t>The word </a:t>
            </a:r>
            <a:r>
              <a:rPr lang="en-GB" sz="3200" b="1" dirty="0" smtClean="0"/>
              <a:t>‘karma’ </a:t>
            </a:r>
            <a:r>
              <a:rPr lang="en-GB" sz="3200" dirty="0" smtClean="0"/>
              <a:t>means </a:t>
            </a:r>
            <a:r>
              <a:rPr lang="en-GB" sz="3200" b="1" dirty="0" smtClean="0"/>
              <a:t>‘action’</a:t>
            </a:r>
          </a:p>
          <a:p>
            <a:r>
              <a:rPr lang="en-GB" sz="3200" dirty="0" smtClean="0"/>
              <a:t>The Law of karma says that everything we think, do or say will </a:t>
            </a:r>
            <a:r>
              <a:rPr lang="en-GB" sz="3200" b="1" dirty="0" smtClean="0"/>
              <a:t>produce certain results</a:t>
            </a:r>
            <a:r>
              <a:rPr lang="en-GB" sz="3200" dirty="0" smtClean="0"/>
              <a:t>.</a:t>
            </a:r>
          </a:p>
          <a:p>
            <a:r>
              <a:rPr lang="en-GB" sz="3200" dirty="0" smtClean="0"/>
              <a:t>For example, if we do good things, good things will happen to us.</a:t>
            </a:r>
          </a:p>
          <a:p>
            <a:r>
              <a:rPr lang="en-GB" sz="3200" dirty="0" smtClean="0"/>
              <a:t>Sometimes the results of what we do catch up with us </a:t>
            </a:r>
            <a:r>
              <a:rPr lang="en-GB" sz="3200" b="1" dirty="0" smtClean="0"/>
              <a:t>immediately</a:t>
            </a:r>
            <a:r>
              <a:rPr lang="en-GB" sz="3200" dirty="0" smtClean="0"/>
              <a:t>, sometimes they take a </a:t>
            </a:r>
            <a:r>
              <a:rPr lang="en-GB" sz="3200" b="1" dirty="0" smtClean="0"/>
              <a:t>long time</a:t>
            </a:r>
            <a:r>
              <a:rPr lang="en-GB" sz="3200" dirty="0" smtClean="0"/>
              <a:t>.</a:t>
            </a:r>
          </a:p>
          <a:p>
            <a:r>
              <a:rPr lang="en-GB" sz="3200" dirty="0" smtClean="0"/>
              <a:t>This is </a:t>
            </a:r>
            <a:r>
              <a:rPr lang="en-GB" sz="3200" b="1" dirty="0" smtClean="0"/>
              <a:t>not a punishment or reward </a:t>
            </a:r>
            <a:r>
              <a:rPr lang="en-GB" sz="3200" dirty="0" smtClean="0"/>
              <a:t>from God, it is a natural law. It is just the way things are.  </a:t>
            </a:r>
          </a:p>
          <a:p>
            <a:r>
              <a:rPr lang="en-GB" sz="3200" dirty="0" smtClean="0"/>
              <a:t>We can’t escape the law of karma just like a stone thrown into a river will produce ripples.</a:t>
            </a:r>
            <a:endParaRPr lang="en-GB" sz="3200" dirty="0"/>
          </a:p>
        </p:txBody>
      </p:sp>
    </p:spTree>
    <p:extLst>
      <p:ext uri="{BB962C8B-B14F-4D97-AF65-F5344CB8AC3E}">
        <p14:creationId xmlns:p14="http://schemas.microsoft.com/office/powerpoint/2010/main" val="2370372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lgn="ctr">
              <a:buNone/>
            </a:pPr>
            <a:r>
              <a:rPr lang="en-GB" sz="4800" dirty="0" smtClean="0"/>
              <a:t>“The future depends on what we do in the present”</a:t>
            </a:r>
          </a:p>
          <a:p>
            <a:pPr marL="0" indent="0" algn="ctr">
              <a:buNone/>
            </a:pPr>
            <a:r>
              <a:rPr lang="en-GB" sz="3600" dirty="0" smtClean="0"/>
              <a:t>Mahatma Gandhi</a:t>
            </a:r>
            <a:endParaRPr lang="en-GB" sz="3600" dirty="0"/>
          </a:p>
        </p:txBody>
      </p:sp>
    </p:spTree>
    <p:extLst>
      <p:ext uri="{BB962C8B-B14F-4D97-AF65-F5344CB8AC3E}">
        <p14:creationId xmlns:p14="http://schemas.microsoft.com/office/powerpoint/2010/main" val="2272357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Things to think about:</a:t>
            </a:r>
            <a:endParaRPr lang="en-GB" dirty="0"/>
          </a:p>
        </p:txBody>
      </p:sp>
      <p:sp>
        <p:nvSpPr>
          <p:cNvPr id="3" name="Content Placeholder 2"/>
          <p:cNvSpPr>
            <a:spLocks noGrp="1"/>
          </p:cNvSpPr>
          <p:nvPr>
            <p:ph idx="1"/>
          </p:nvPr>
        </p:nvSpPr>
        <p:spPr/>
        <p:txBody>
          <a:bodyPr>
            <a:normAutofit/>
          </a:bodyPr>
          <a:lstStyle/>
          <a:p>
            <a:r>
              <a:rPr lang="en-GB" sz="3200" dirty="0" smtClean="0"/>
              <a:t>Do you think the belief in the Law of Karma would affect how Hindus live their lives?</a:t>
            </a:r>
          </a:p>
          <a:p>
            <a:r>
              <a:rPr lang="en-GB" sz="3200" dirty="0" smtClean="0"/>
              <a:t>If so, how?</a:t>
            </a:r>
          </a:p>
          <a:p>
            <a:r>
              <a:rPr lang="en-GB" sz="3200" dirty="0" smtClean="0"/>
              <a:t>Can you think of any examples from your own life in which things you have done have had equal affects (something good happened after you did something good?)</a:t>
            </a:r>
          </a:p>
          <a:p>
            <a:endParaRPr lang="en-GB" sz="3200" dirty="0"/>
          </a:p>
        </p:txBody>
      </p:sp>
    </p:spTree>
    <p:extLst>
      <p:ext uri="{BB962C8B-B14F-4D97-AF65-F5344CB8AC3E}">
        <p14:creationId xmlns:p14="http://schemas.microsoft.com/office/powerpoint/2010/main" val="30492229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89305"/>
          </a:xfrm>
        </p:spPr>
        <p:txBody>
          <a:bodyPr/>
          <a:lstStyle/>
          <a:p>
            <a:pPr algn="ctr"/>
            <a:r>
              <a:rPr lang="en-GB" b="1" dirty="0" smtClean="0">
                <a:effectLst>
                  <a:outerShdw blurRad="38100" dist="38100" dir="2700000" algn="tl">
                    <a:srgbClr val="000000">
                      <a:alpha val="43137"/>
                    </a:srgbClr>
                  </a:outerShdw>
                </a:effectLst>
              </a:rPr>
              <a:t>Snakes and Ladders</a:t>
            </a:r>
            <a:endParaRPr lang="en-GB"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7469322" y="789306"/>
            <a:ext cx="4406448" cy="6041750"/>
          </a:xfrm>
          <a:prstGeom prst="rect">
            <a:avLst/>
          </a:prstGeom>
        </p:spPr>
      </p:pic>
      <p:sp>
        <p:nvSpPr>
          <p:cNvPr id="6" name="TextBox 5"/>
          <p:cNvSpPr txBox="1"/>
          <p:nvPr/>
        </p:nvSpPr>
        <p:spPr>
          <a:xfrm>
            <a:off x="327660" y="902970"/>
            <a:ext cx="7155180" cy="5509200"/>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t>The game of snakes and ladders was originally called “</a:t>
            </a:r>
            <a:r>
              <a:rPr lang="en-GB" sz="3200" b="1" dirty="0" err="1" smtClean="0"/>
              <a:t>Gyan</a:t>
            </a:r>
            <a:r>
              <a:rPr lang="en-GB" sz="3200" b="1" dirty="0" smtClean="0"/>
              <a:t> </a:t>
            </a:r>
            <a:r>
              <a:rPr lang="en-GB" sz="3200" b="1" dirty="0" err="1" smtClean="0"/>
              <a:t>Chaupar</a:t>
            </a:r>
            <a:r>
              <a:rPr lang="en-GB" sz="3200" dirty="0" smtClean="0"/>
              <a:t>” and is over 2,000 years old. It’s name means ‘the Game of Knowledge’. </a:t>
            </a:r>
          </a:p>
          <a:p>
            <a:pPr marL="457200" indent="-457200">
              <a:buFont typeface="Arial" panose="020B0604020202020204" pitchFamily="34" charset="0"/>
              <a:buChar char="•"/>
            </a:pPr>
            <a:r>
              <a:rPr lang="en-GB" sz="3200" dirty="0" smtClean="0"/>
              <a:t>It was originally a game used to explain the law of karma.</a:t>
            </a:r>
          </a:p>
          <a:p>
            <a:pPr marL="457200" indent="-457200">
              <a:buFont typeface="Arial" panose="020B0604020202020204" pitchFamily="34" charset="0"/>
              <a:buChar char="•"/>
            </a:pPr>
            <a:r>
              <a:rPr lang="en-GB" sz="3200" dirty="0" smtClean="0"/>
              <a:t>It is made up of squares which are either vices (like jealousy), which move the player down the board.</a:t>
            </a:r>
          </a:p>
          <a:p>
            <a:pPr marL="457200" indent="-457200">
              <a:buFont typeface="Arial" panose="020B0604020202020204" pitchFamily="34" charset="0"/>
              <a:buChar char="•"/>
            </a:pPr>
            <a:r>
              <a:rPr lang="en-GB" sz="3200" dirty="0"/>
              <a:t>O</a:t>
            </a:r>
            <a:r>
              <a:rPr lang="en-GB" sz="3200" dirty="0" smtClean="0"/>
              <a:t>r virtues (charity) which move the player up the board</a:t>
            </a:r>
            <a:endParaRPr lang="en-GB" sz="3200" dirty="0"/>
          </a:p>
        </p:txBody>
      </p:sp>
    </p:spTree>
    <p:extLst>
      <p:ext uri="{BB962C8B-B14F-4D97-AF65-F5344CB8AC3E}">
        <p14:creationId xmlns:p14="http://schemas.microsoft.com/office/powerpoint/2010/main" val="39509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470" y="617220"/>
            <a:ext cx="5246370" cy="5943600"/>
          </a:xfrm>
        </p:spPr>
        <p:txBody>
          <a:bodyPr/>
          <a:lstStyle/>
          <a:p>
            <a:r>
              <a:rPr lang="en-GB" dirty="0" smtClean="0"/>
              <a:t>In the original game there were a lot more snakes which represents the idea that it is easier to be tempted to do a vice. </a:t>
            </a:r>
          </a:p>
          <a:p>
            <a:r>
              <a:rPr lang="en-GB" dirty="0" smtClean="0"/>
              <a:t>Also the each virtue and vice has an effect which corresponds to how bad it is: so murder (73) is very serious and takes you right back to the start. Vanity (44) is not so serious!</a:t>
            </a:r>
          </a:p>
          <a:p>
            <a:r>
              <a:rPr lang="en-GB" dirty="0" smtClean="0"/>
              <a:t>Virtues have a similar opposite consequence.</a:t>
            </a:r>
            <a:endParaRPr lang="en-GB" dirty="0"/>
          </a:p>
        </p:txBody>
      </p:sp>
      <p:pic>
        <p:nvPicPr>
          <p:cNvPr id="4" name="Picture 3"/>
          <p:cNvPicPr>
            <a:picLocks noChangeAspect="1"/>
          </p:cNvPicPr>
          <p:nvPr/>
        </p:nvPicPr>
        <p:blipFill>
          <a:blip r:embed="rId2"/>
          <a:stretch>
            <a:fillRect/>
          </a:stretch>
        </p:blipFill>
        <p:spPr>
          <a:xfrm>
            <a:off x="5577840" y="139548"/>
            <a:ext cx="6453275" cy="6398412"/>
          </a:xfrm>
          <a:prstGeom prst="rect">
            <a:avLst/>
          </a:prstGeom>
        </p:spPr>
      </p:pic>
    </p:spTree>
    <p:extLst>
      <p:ext uri="{BB962C8B-B14F-4D97-AF65-F5344CB8AC3E}">
        <p14:creationId xmlns:p14="http://schemas.microsoft.com/office/powerpoint/2010/main" val="20969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effectLst>
                  <a:outerShdw blurRad="38100" dist="38100" dir="2700000" algn="tl">
                    <a:srgbClr val="000000">
                      <a:alpha val="43137"/>
                    </a:srgbClr>
                  </a:outerShdw>
                </a:effectLst>
              </a:rPr>
              <a:t>Create your own ‘</a:t>
            </a:r>
            <a:r>
              <a:rPr lang="en-GB" b="1" dirty="0" err="1">
                <a:effectLst>
                  <a:outerShdw blurRad="38100" dist="38100" dir="2700000" algn="tl">
                    <a:srgbClr val="000000">
                      <a:alpha val="43137"/>
                    </a:srgbClr>
                  </a:outerShdw>
                </a:effectLst>
              </a:rPr>
              <a:t>Gyan</a:t>
            </a:r>
            <a:r>
              <a:rPr lang="en-GB" b="1" dirty="0">
                <a:effectLst>
                  <a:outerShdw blurRad="38100" dist="38100" dir="2700000" algn="tl">
                    <a:srgbClr val="000000">
                      <a:alpha val="43137"/>
                    </a:srgbClr>
                  </a:outerShdw>
                </a:effectLst>
              </a:rPr>
              <a:t> </a:t>
            </a:r>
            <a:r>
              <a:rPr lang="en-GB" b="1" dirty="0" err="1">
                <a:effectLst>
                  <a:outerShdw blurRad="38100" dist="38100" dir="2700000" algn="tl">
                    <a:srgbClr val="000000">
                      <a:alpha val="43137"/>
                    </a:srgbClr>
                  </a:outerShdw>
                </a:effectLst>
              </a:rPr>
              <a:t>Chaupar</a:t>
            </a:r>
            <a:r>
              <a:rPr lang="en-GB" b="1" dirty="0">
                <a:effectLst>
                  <a:outerShdw blurRad="38100" dist="38100" dir="2700000" algn="tl">
                    <a:srgbClr val="000000">
                      <a:alpha val="43137"/>
                    </a:srgbClr>
                  </a:outerShdw>
                </a:effectLst>
              </a:rPr>
              <a:t>’ game</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1. Decide </a:t>
            </a:r>
            <a:r>
              <a:rPr lang="en-GB" dirty="0"/>
              <a:t>which virtues and which vices you will have on the board. You need about 8/9 vices (things which will have negative effects) and about 5/6 virtues (things which will have positive effects).</a:t>
            </a:r>
          </a:p>
          <a:p>
            <a:pPr marL="0" indent="0">
              <a:buNone/>
            </a:pPr>
            <a:r>
              <a:rPr lang="en-GB" dirty="0" smtClean="0"/>
              <a:t>2. Remember </a:t>
            </a:r>
            <a:r>
              <a:rPr lang="en-GB" dirty="0"/>
              <a:t>you need more vices than virtues (why?)</a:t>
            </a:r>
          </a:p>
          <a:p>
            <a:pPr marL="0" indent="0">
              <a:buNone/>
            </a:pPr>
            <a:r>
              <a:rPr lang="en-GB" dirty="0" smtClean="0"/>
              <a:t>3. You </a:t>
            </a:r>
            <a:r>
              <a:rPr lang="en-GB" dirty="0"/>
              <a:t>now need to decide how serious they are: </a:t>
            </a:r>
            <a:r>
              <a:rPr lang="en-GB" dirty="0" err="1"/>
              <a:t>ie</a:t>
            </a:r>
            <a:r>
              <a:rPr lang="en-GB" dirty="0"/>
              <a:t> what will the consequences be? For things which are more serious vices the further you fall; the better the virtue the higher you go on the ladder. </a:t>
            </a:r>
          </a:p>
          <a:p>
            <a:pPr marL="0" indent="0">
              <a:buNone/>
            </a:pPr>
            <a:r>
              <a:rPr lang="en-GB" dirty="0" smtClean="0"/>
              <a:t>4. Label </a:t>
            </a:r>
            <a:r>
              <a:rPr lang="en-GB" dirty="0"/>
              <a:t>the squares, remember to leave enough space if the vice is going to have serious effects.</a:t>
            </a:r>
          </a:p>
          <a:p>
            <a:pPr marL="0" indent="0">
              <a:buNone/>
            </a:pPr>
            <a:r>
              <a:rPr lang="en-GB" dirty="0" smtClean="0"/>
              <a:t>5. What </a:t>
            </a:r>
            <a:r>
              <a:rPr lang="en-GB" dirty="0"/>
              <a:t>are you going to label box 64? </a:t>
            </a:r>
          </a:p>
          <a:p>
            <a:pPr marL="0" indent="0">
              <a:buNone/>
            </a:pPr>
            <a:r>
              <a:rPr lang="en-GB" dirty="0" smtClean="0"/>
              <a:t>6. Play </a:t>
            </a:r>
            <a:r>
              <a:rPr lang="en-GB" dirty="0"/>
              <a:t>the game with a dice. How well does it play?</a:t>
            </a:r>
          </a:p>
          <a:p>
            <a:endParaRPr lang="en-GB" dirty="0"/>
          </a:p>
        </p:txBody>
      </p:sp>
    </p:spTree>
    <p:extLst>
      <p:ext uri="{BB962C8B-B14F-4D97-AF65-F5344CB8AC3E}">
        <p14:creationId xmlns:p14="http://schemas.microsoft.com/office/powerpoint/2010/main" val="1379710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12346"/>
          </a:xfrm>
        </p:spPr>
        <p:txBody>
          <a:bodyPr/>
          <a:lstStyle/>
          <a:p>
            <a:pPr algn="ctr"/>
            <a:r>
              <a:rPr lang="en-GB" b="1" u="sng" dirty="0" smtClean="0"/>
              <a:t>Rules</a:t>
            </a:r>
            <a:endParaRPr lang="en-GB" b="1" u="sng" dirty="0"/>
          </a:p>
        </p:txBody>
      </p:sp>
      <p:sp>
        <p:nvSpPr>
          <p:cNvPr id="3" name="Content Placeholder 2"/>
          <p:cNvSpPr>
            <a:spLocks noGrp="1"/>
          </p:cNvSpPr>
          <p:nvPr>
            <p:ph idx="1"/>
          </p:nvPr>
        </p:nvSpPr>
        <p:spPr>
          <a:xfrm>
            <a:off x="838200" y="1062318"/>
            <a:ext cx="10515600" cy="5647763"/>
          </a:xfrm>
        </p:spPr>
        <p:txBody>
          <a:bodyPr>
            <a:normAutofit lnSpcReduction="10000"/>
          </a:bodyPr>
          <a:lstStyle/>
          <a:p>
            <a:r>
              <a:rPr lang="en-GB" sz="3200" dirty="0" smtClean="0"/>
              <a:t>Get into groups of 4/5</a:t>
            </a:r>
          </a:p>
          <a:p>
            <a:r>
              <a:rPr lang="en-GB" sz="3200" dirty="0" smtClean="0"/>
              <a:t>Place the cards face down on the table</a:t>
            </a:r>
          </a:p>
          <a:p>
            <a:r>
              <a:rPr lang="en-GB" sz="3200" dirty="0" smtClean="0"/>
              <a:t>Each person takes two cards and reads it without showing it to the rest of the group.</a:t>
            </a:r>
          </a:p>
          <a:p>
            <a:r>
              <a:rPr lang="en-GB" sz="3200" dirty="0" smtClean="0"/>
              <a:t>Each person decides whether or not they think the cards are eternal truths (something which is and will always be true)</a:t>
            </a:r>
          </a:p>
          <a:p>
            <a:r>
              <a:rPr lang="en-GB" sz="3200" dirty="0" smtClean="0"/>
              <a:t>In pairs talk about the cards you have got and agree whether or not you think these are eternal truths.</a:t>
            </a:r>
          </a:p>
          <a:p>
            <a:r>
              <a:rPr lang="en-GB" sz="3200" dirty="0" smtClean="0"/>
              <a:t>In 4s now consider the cards and discuss which cards are eternal truths.</a:t>
            </a:r>
          </a:p>
          <a:p>
            <a:r>
              <a:rPr lang="en-GB" sz="3200" dirty="0" smtClean="0"/>
              <a:t>Do the same with the rest of the cards</a:t>
            </a:r>
            <a:endParaRPr lang="en-GB" sz="3200" dirty="0"/>
          </a:p>
        </p:txBody>
      </p:sp>
    </p:spTree>
    <p:extLst>
      <p:ext uri="{BB962C8B-B14F-4D97-AF65-F5344CB8AC3E}">
        <p14:creationId xmlns:p14="http://schemas.microsoft.com/office/powerpoint/2010/main" val="202274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312024" cy="1325563"/>
          </a:xfrm>
          <a:solidFill>
            <a:srgbClr val="FFFF00"/>
          </a:solidFill>
        </p:spPr>
        <p:txBody>
          <a:bodyPr/>
          <a:lstStyle/>
          <a:p>
            <a:pPr algn="ctr"/>
            <a:r>
              <a:rPr lang="en-GB" dirty="0" smtClean="0"/>
              <a:t>What did you call square 64?</a:t>
            </a:r>
            <a:endParaRPr lang="en-GB" dirty="0"/>
          </a:p>
        </p:txBody>
      </p:sp>
      <p:sp>
        <p:nvSpPr>
          <p:cNvPr id="3" name="Content Placeholder 2"/>
          <p:cNvSpPr>
            <a:spLocks noGrp="1"/>
          </p:cNvSpPr>
          <p:nvPr>
            <p:ph idx="1"/>
          </p:nvPr>
        </p:nvSpPr>
        <p:spPr>
          <a:xfrm>
            <a:off x="241540" y="1825625"/>
            <a:ext cx="5124091" cy="4804052"/>
          </a:xfrm>
        </p:spPr>
        <p:txBody>
          <a:bodyPr/>
          <a:lstStyle/>
          <a:p>
            <a:r>
              <a:rPr lang="en-GB" dirty="0" err="1" smtClean="0"/>
              <a:t>Gyan</a:t>
            </a:r>
            <a:r>
              <a:rPr lang="en-GB" dirty="0" smtClean="0"/>
              <a:t> </a:t>
            </a:r>
            <a:r>
              <a:rPr lang="en-GB" dirty="0" err="1" smtClean="0"/>
              <a:t>Chaupar</a:t>
            </a:r>
            <a:r>
              <a:rPr lang="en-GB" dirty="0" smtClean="0"/>
              <a:t> is a religious teaching tool.</a:t>
            </a:r>
          </a:p>
          <a:p>
            <a:r>
              <a:rPr lang="en-GB" dirty="0" smtClean="0"/>
              <a:t>Do you notice how some squares have outlines of animals?</a:t>
            </a:r>
          </a:p>
          <a:p>
            <a:r>
              <a:rPr lang="en-GB" dirty="0" smtClean="0"/>
              <a:t>Look at square 36, which is the ‘highest’ animal? </a:t>
            </a:r>
          </a:p>
          <a:p>
            <a:r>
              <a:rPr lang="en-GB" dirty="0" smtClean="0"/>
              <a:t>The squares represent the Hindu belief in </a:t>
            </a:r>
            <a:r>
              <a:rPr lang="en-GB" b="1" dirty="0" smtClean="0">
                <a:effectLst>
                  <a:outerShdw blurRad="38100" dist="38100" dir="2700000" algn="tl">
                    <a:srgbClr val="000000">
                      <a:alpha val="43137"/>
                    </a:srgbClr>
                  </a:outerShdw>
                </a:effectLst>
              </a:rPr>
              <a:t>Reincarnation</a:t>
            </a:r>
            <a:endParaRPr lang="en-GB"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5516958" y="228322"/>
            <a:ext cx="6456224" cy="6401355"/>
          </a:xfrm>
          <a:prstGeom prst="rect">
            <a:avLst/>
          </a:prstGeom>
        </p:spPr>
      </p:pic>
    </p:spTree>
    <p:extLst>
      <p:ext uri="{BB962C8B-B14F-4D97-AF65-F5344CB8AC3E}">
        <p14:creationId xmlns:p14="http://schemas.microsoft.com/office/powerpoint/2010/main" val="3881576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hlinkClick r:id="rId2"/>
              </a:rPr>
              <a:t>https://www.bbc.co.uk/programmes/p02n5v2q</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620284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en-GB" sz="3200" dirty="0" smtClean="0"/>
              <a:t>The goal is to share with the rest of the class the cards you think are eternal truths and why.</a:t>
            </a:r>
          </a:p>
          <a:p>
            <a:r>
              <a:rPr lang="en-GB" sz="3200" dirty="0" smtClean="0"/>
              <a:t>What makes something an eternal truth? Why are some not eternal truths? Are some more difficult to agree? Why?</a:t>
            </a:r>
          </a:p>
          <a:p>
            <a:r>
              <a:rPr lang="en-GB" sz="3200" dirty="0" smtClean="0"/>
              <a:t>Can you think of any other eternal truths?</a:t>
            </a:r>
            <a:endParaRPr lang="en-GB" sz="3200" dirty="0"/>
          </a:p>
        </p:txBody>
      </p:sp>
    </p:spTree>
    <p:extLst>
      <p:ext uri="{BB962C8B-B14F-4D97-AF65-F5344CB8AC3E}">
        <p14:creationId xmlns:p14="http://schemas.microsoft.com/office/powerpoint/2010/main" val="1092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What is Hinduism?</a:t>
            </a:r>
            <a:endParaRPr lang="en-GB" dirty="0"/>
          </a:p>
        </p:txBody>
      </p:sp>
      <p:sp>
        <p:nvSpPr>
          <p:cNvPr id="3" name="Content Placeholder 2"/>
          <p:cNvSpPr>
            <a:spLocks noGrp="1"/>
          </p:cNvSpPr>
          <p:nvPr>
            <p:ph idx="1"/>
          </p:nvPr>
        </p:nvSpPr>
        <p:spPr/>
        <p:txBody>
          <a:bodyPr/>
          <a:lstStyle/>
          <a:p>
            <a:r>
              <a:rPr lang="en-GB" dirty="0" smtClean="0"/>
              <a:t>Strange fact 1: Hindus prefer NOT to call their religion Hinduism. Why?</a:t>
            </a:r>
            <a:endParaRPr lang="en-GB" dirty="0"/>
          </a:p>
        </p:txBody>
      </p:sp>
    </p:spTree>
    <p:extLst>
      <p:ext uri="{BB962C8B-B14F-4D97-AF65-F5344CB8AC3E}">
        <p14:creationId xmlns:p14="http://schemas.microsoft.com/office/powerpoint/2010/main" val="1191132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a:t>
            </a:r>
            <a:endParaRPr lang="en-GB" dirty="0"/>
          </a:p>
        </p:txBody>
      </p:sp>
      <p:sp>
        <p:nvSpPr>
          <p:cNvPr id="3" name="Content Placeholder 2"/>
          <p:cNvSpPr>
            <a:spLocks noGrp="1"/>
          </p:cNvSpPr>
          <p:nvPr>
            <p:ph idx="1"/>
          </p:nvPr>
        </p:nvSpPr>
        <p:spPr>
          <a:xfrm>
            <a:off x="838200" y="1452282"/>
            <a:ext cx="10515600" cy="4724681"/>
          </a:xfrm>
        </p:spPr>
        <p:txBody>
          <a:bodyPr/>
          <a:lstStyle/>
          <a:p>
            <a:r>
              <a:rPr lang="en-GB" dirty="0" smtClean="0"/>
              <a:t>Strange Fact 2:The word Hindu comes from the name of an ancient river in </a:t>
            </a:r>
            <a:r>
              <a:rPr lang="en-GB" dirty="0"/>
              <a:t>N</a:t>
            </a:r>
            <a:r>
              <a:rPr lang="en-GB" dirty="0" smtClean="0"/>
              <a:t>orthern India called The </a:t>
            </a:r>
            <a:r>
              <a:rPr lang="en-GB" dirty="0" err="1" smtClean="0"/>
              <a:t>Sindhu</a:t>
            </a:r>
            <a:r>
              <a:rPr lang="en-GB" dirty="0" smtClean="0"/>
              <a:t> properly. The Persians who invaded the area could not pronounce the word and pronounced it Hindu. The people who lived in that part of the world became Hindus. They called the region beyond the river ‘Hindustan’. </a:t>
            </a:r>
            <a:endParaRPr lang="en-GB" dirty="0"/>
          </a:p>
        </p:txBody>
      </p:sp>
    </p:spTree>
    <p:extLst>
      <p:ext uri="{BB962C8B-B14F-4D97-AF65-F5344CB8AC3E}">
        <p14:creationId xmlns:p14="http://schemas.microsoft.com/office/powerpoint/2010/main" val="136034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18216"/>
          </a:xfrm>
        </p:spPr>
        <p:txBody>
          <a:bodyPr/>
          <a:lstStyle/>
          <a:p>
            <a:pPr algn="ctr"/>
            <a:r>
              <a:rPr lang="en-GB" dirty="0" smtClean="0"/>
              <a:t>Map showing River Indus (</a:t>
            </a:r>
            <a:r>
              <a:rPr lang="en-GB" dirty="0" err="1" smtClean="0"/>
              <a:t>Sindhu</a:t>
            </a:r>
            <a:r>
              <a:rPr lang="en-GB" dirty="0" smtClean="0"/>
              <a:t>)</a:t>
            </a:r>
            <a:endParaRPr lang="en-GB" dirty="0"/>
          </a:p>
        </p:txBody>
      </p:sp>
      <p:pic>
        <p:nvPicPr>
          <p:cNvPr id="4" name="Content Placeholder 3"/>
          <p:cNvPicPr>
            <a:picLocks noGrp="1" noChangeAspect="1"/>
          </p:cNvPicPr>
          <p:nvPr>
            <p:ph idx="1"/>
          </p:nvPr>
        </p:nvPicPr>
        <p:blipFill>
          <a:blip r:embed="rId2"/>
          <a:stretch>
            <a:fillRect/>
          </a:stretch>
        </p:blipFill>
        <p:spPr>
          <a:xfrm>
            <a:off x="3186174" y="818216"/>
            <a:ext cx="5819651" cy="6389408"/>
          </a:xfrm>
          <a:prstGeom prst="rect">
            <a:avLst/>
          </a:prstGeom>
        </p:spPr>
      </p:pic>
      <p:sp>
        <p:nvSpPr>
          <p:cNvPr id="5" name="TextBox 4"/>
          <p:cNvSpPr txBox="1"/>
          <p:nvPr/>
        </p:nvSpPr>
        <p:spPr>
          <a:xfrm>
            <a:off x="9332259" y="2675965"/>
            <a:ext cx="2514600" cy="1077218"/>
          </a:xfrm>
          <a:prstGeom prst="rect">
            <a:avLst/>
          </a:prstGeom>
          <a:solidFill>
            <a:srgbClr val="FFFF00"/>
          </a:solidFill>
        </p:spPr>
        <p:txBody>
          <a:bodyPr wrap="square" rtlCol="0">
            <a:spAutoFit/>
          </a:bodyPr>
          <a:lstStyle/>
          <a:p>
            <a:r>
              <a:rPr lang="en-GB" sz="3200" dirty="0" smtClean="0"/>
              <a:t>Notice River Ganges</a:t>
            </a:r>
            <a:endParaRPr lang="en-GB" sz="3200" dirty="0"/>
          </a:p>
        </p:txBody>
      </p:sp>
      <p:sp>
        <p:nvSpPr>
          <p:cNvPr id="6" name="Left Arrow 5"/>
          <p:cNvSpPr/>
          <p:nvPr/>
        </p:nvSpPr>
        <p:spPr>
          <a:xfrm>
            <a:off x="7180729" y="3200400"/>
            <a:ext cx="2138083" cy="22860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8" name="Straight Arrow Connector 7"/>
          <p:cNvCxnSpPr/>
          <p:nvPr/>
        </p:nvCxnSpPr>
        <p:spPr>
          <a:xfrm flipH="1">
            <a:off x="4397188" y="818216"/>
            <a:ext cx="2756647" cy="144089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95934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838200" y="1825625"/>
            <a:ext cx="6557682" cy="4351338"/>
          </a:xfrm>
        </p:spPr>
        <p:txBody>
          <a:bodyPr>
            <a:normAutofit/>
          </a:bodyPr>
          <a:lstStyle/>
          <a:p>
            <a:r>
              <a:rPr lang="en-GB" sz="3200" dirty="0" smtClean="0"/>
              <a:t>When the Muslims invaded around 1,000CE they called anyone who was not a Muslim a Hindu.</a:t>
            </a:r>
          </a:p>
          <a:p>
            <a:r>
              <a:rPr lang="en-GB" sz="3200" dirty="0" smtClean="0"/>
              <a:t>These are people who share sacred texts called the Vedas and other Sanskrit sacred writings. (Sanskrit is the language they are written in).</a:t>
            </a:r>
            <a:endParaRPr lang="en-GB" sz="3200" dirty="0"/>
          </a:p>
        </p:txBody>
      </p:sp>
      <p:pic>
        <p:nvPicPr>
          <p:cNvPr id="4" name="Picture 3"/>
          <p:cNvPicPr>
            <a:picLocks noChangeAspect="1"/>
          </p:cNvPicPr>
          <p:nvPr/>
        </p:nvPicPr>
        <p:blipFill>
          <a:blip r:embed="rId2"/>
          <a:stretch>
            <a:fillRect/>
          </a:stretch>
        </p:blipFill>
        <p:spPr>
          <a:xfrm>
            <a:off x="7613277" y="365125"/>
            <a:ext cx="4112558" cy="6256605"/>
          </a:xfrm>
          <a:prstGeom prst="rect">
            <a:avLst/>
          </a:prstGeom>
        </p:spPr>
      </p:pic>
    </p:spTree>
    <p:extLst>
      <p:ext uri="{BB962C8B-B14F-4D97-AF65-F5344CB8AC3E}">
        <p14:creationId xmlns:p14="http://schemas.microsoft.com/office/powerpoint/2010/main" val="2935589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Hindus call their religion ‘</a:t>
            </a:r>
            <a:r>
              <a:rPr lang="en-GB" b="1" dirty="0" err="1" smtClean="0"/>
              <a:t>Sanatan</a:t>
            </a:r>
            <a:r>
              <a:rPr lang="en-GB" b="1" dirty="0" smtClean="0"/>
              <a:t> Dharma</a:t>
            </a:r>
            <a:r>
              <a:rPr lang="en-GB" dirty="0" smtClean="0"/>
              <a:t>’</a:t>
            </a:r>
            <a:endParaRPr lang="en-GB" dirty="0"/>
          </a:p>
        </p:txBody>
      </p:sp>
      <p:sp>
        <p:nvSpPr>
          <p:cNvPr id="3" name="Content Placeholder 2"/>
          <p:cNvSpPr>
            <a:spLocks noGrp="1"/>
          </p:cNvSpPr>
          <p:nvPr>
            <p:ph idx="1"/>
          </p:nvPr>
        </p:nvSpPr>
        <p:spPr/>
        <p:txBody>
          <a:bodyPr>
            <a:normAutofit/>
          </a:bodyPr>
          <a:lstStyle/>
          <a:p>
            <a:r>
              <a:rPr lang="en-GB" sz="3200" dirty="0" err="1" smtClean="0"/>
              <a:t>Sanatan</a:t>
            </a:r>
            <a:r>
              <a:rPr lang="en-GB" sz="3200" dirty="0" smtClean="0"/>
              <a:t> Dharma means ‘eternal truths’</a:t>
            </a:r>
          </a:p>
          <a:p>
            <a:r>
              <a:rPr lang="en-GB" sz="3200" dirty="0" smtClean="0"/>
              <a:t>For many Hindus their religion is beyond time and space, it is the eternal truth, without a founder.</a:t>
            </a:r>
          </a:p>
          <a:p>
            <a:r>
              <a:rPr lang="en-GB" sz="3200" dirty="0" smtClean="0"/>
              <a:t>These truths are all about how we behave, which is why some Hindus say the way we treat each other is just as important, or even more important, than how much we worship.</a:t>
            </a:r>
          </a:p>
          <a:p>
            <a:r>
              <a:rPr lang="en-GB" sz="3200" dirty="0" smtClean="0"/>
              <a:t>These Truths were written down in the Vedas.</a:t>
            </a:r>
          </a:p>
        </p:txBody>
      </p:sp>
    </p:spTree>
    <p:extLst>
      <p:ext uri="{BB962C8B-B14F-4D97-AF65-F5344CB8AC3E}">
        <p14:creationId xmlns:p14="http://schemas.microsoft.com/office/powerpoint/2010/main" val="4290262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Another way to think of Dharma is ‘duty’</a:t>
            </a:r>
            <a:endParaRPr lang="en-GB" dirty="0"/>
          </a:p>
        </p:txBody>
      </p:sp>
      <p:sp>
        <p:nvSpPr>
          <p:cNvPr id="3" name="Content Placeholder 2"/>
          <p:cNvSpPr>
            <a:spLocks noGrp="1"/>
          </p:cNvSpPr>
          <p:nvPr>
            <p:ph idx="1"/>
          </p:nvPr>
        </p:nvSpPr>
        <p:spPr/>
        <p:txBody>
          <a:bodyPr/>
          <a:lstStyle/>
          <a:p>
            <a:r>
              <a:rPr lang="en-GB" dirty="0" smtClean="0"/>
              <a:t>Hindus believe we each have a duty, which we should follow.</a:t>
            </a:r>
          </a:p>
          <a:p>
            <a:r>
              <a:rPr lang="en-GB" dirty="0" smtClean="0"/>
              <a:t>What do we mean by duty?</a:t>
            </a:r>
            <a:endParaRPr lang="en-GB" dirty="0"/>
          </a:p>
        </p:txBody>
      </p:sp>
    </p:spTree>
    <p:extLst>
      <p:ext uri="{BB962C8B-B14F-4D97-AF65-F5344CB8AC3E}">
        <p14:creationId xmlns:p14="http://schemas.microsoft.com/office/powerpoint/2010/main" val="2686576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8061</TotalTime>
  <Words>1029</Words>
  <Application>Microsoft Office PowerPoint</Application>
  <PresentationFormat>Widescreen</PresentationFormat>
  <Paragraphs>72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Comic Sans MS</vt:lpstr>
      <vt:lpstr>Office Theme</vt:lpstr>
      <vt:lpstr>Eternal Truths</vt:lpstr>
      <vt:lpstr>Rules</vt:lpstr>
      <vt:lpstr>PowerPoint Presentation</vt:lpstr>
      <vt:lpstr>What is Hinduism?</vt:lpstr>
      <vt:lpstr>Why?</vt:lpstr>
      <vt:lpstr>Map showing River Indus (Sindhu)</vt:lpstr>
      <vt:lpstr>PowerPoint Presentation</vt:lpstr>
      <vt:lpstr>Hindus call their religion ‘Sanatan Dharma’</vt:lpstr>
      <vt:lpstr>Another way to think of Dharma is ‘duty’</vt:lpstr>
      <vt:lpstr>Your duty as a pupil</vt:lpstr>
      <vt:lpstr>PowerPoint Presentation</vt:lpstr>
      <vt:lpstr>What happens when you  follow do your duty?</vt:lpstr>
      <vt:lpstr>https://www.youtube.com/watch?v=4mGhRW0UtKg</vt:lpstr>
      <vt:lpstr>The Law Of Karma</vt:lpstr>
      <vt:lpstr>PowerPoint Presentation</vt:lpstr>
      <vt:lpstr>Things to think about:</vt:lpstr>
      <vt:lpstr>Snakes and Ladders</vt:lpstr>
      <vt:lpstr>PowerPoint Presentation</vt:lpstr>
      <vt:lpstr>Create your own ‘Gyan Chaupar’ game</vt:lpstr>
      <vt:lpstr>What did you call square 64?</vt:lpstr>
      <vt:lpstr>https://www.bbc.co.uk/programmes/p02n5v2q</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Eternal Truths</dc:title>
  <dc:creator>andy midwinter</dc:creator>
  <cp:lastModifiedBy>andy midwinter</cp:lastModifiedBy>
  <cp:revision>31</cp:revision>
  <dcterms:created xsi:type="dcterms:W3CDTF">2018-11-09T14:34:04Z</dcterms:created>
  <dcterms:modified xsi:type="dcterms:W3CDTF">2019-07-10T12:50:39Z</dcterms:modified>
</cp:coreProperties>
</file>