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1" r:id="rId4"/>
    <p:sldId id="258" r:id="rId5"/>
    <p:sldId id="266" r:id="rId6"/>
    <p:sldId id="274" r:id="rId7"/>
    <p:sldId id="265" r:id="rId8"/>
    <p:sldId id="264" r:id="rId9"/>
    <p:sldId id="259" r:id="rId10"/>
    <p:sldId id="260" r:id="rId11"/>
    <p:sldId id="261" r:id="rId12"/>
    <p:sldId id="267" r:id="rId13"/>
    <p:sldId id="262" r:id="rId14"/>
    <p:sldId id="268" r:id="rId15"/>
    <p:sldId id="270" r:id="rId16"/>
    <p:sldId id="275" r:id="rId17"/>
    <p:sldId id="272" r:id="rId18"/>
    <p:sldId id="269" r:id="rId19"/>
    <p:sldId id="276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888B9-05F1-4006-B06E-F001A3A2AD9E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54704-553E-4BC2-BB1E-0BC845359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7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C3BC-D08B-4618-B0BE-44C18C1CE8AE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5FAC-E572-4EA3-8038-164E98C5CC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C3BC-D08B-4618-B0BE-44C18C1CE8AE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5FAC-E572-4EA3-8038-164E98C5CC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C3BC-D08B-4618-B0BE-44C18C1CE8AE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5FAC-E572-4EA3-8038-164E98C5CC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C3BC-D08B-4618-B0BE-44C18C1CE8AE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5FAC-E572-4EA3-8038-164E98C5CC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C3BC-D08B-4618-B0BE-44C18C1CE8AE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5FAC-E572-4EA3-8038-164E98C5CC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C3BC-D08B-4618-B0BE-44C18C1CE8AE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5FAC-E572-4EA3-8038-164E98C5CC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C3BC-D08B-4618-B0BE-44C18C1CE8AE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5FAC-E572-4EA3-8038-164E98C5CC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C3BC-D08B-4618-B0BE-44C18C1CE8AE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5FAC-E572-4EA3-8038-164E98C5CC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C3BC-D08B-4618-B0BE-44C18C1CE8AE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5FAC-E572-4EA3-8038-164E98C5CC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C3BC-D08B-4618-B0BE-44C18C1CE8AE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5FAC-E572-4EA3-8038-164E98C5CC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C3BC-D08B-4618-B0BE-44C18C1CE8AE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5FAC-E572-4EA3-8038-164E98C5CC4B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C3BC-D08B-4618-B0BE-44C18C1CE8AE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5FAC-E572-4EA3-8038-164E98C5CC4B}" type="slidenum">
              <a:rPr lang="en-GB" smtClean="0"/>
              <a:t>‹#›</a:t>
            </a:fld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0hIS4FPNAc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685" y="342710"/>
            <a:ext cx="7117180" cy="916332"/>
          </a:xfrm>
        </p:spPr>
        <p:txBody>
          <a:bodyPr/>
          <a:lstStyle/>
          <a:p>
            <a:pPr algn="ctr"/>
            <a:r>
              <a:rPr lang="en-GB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Theravada Buddhism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685" y="5301208"/>
            <a:ext cx="7117180" cy="648072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Calibri" pitchFamily="34" charset="0"/>
              </a:rPr>
              <a:t>(Often called southern Buddhism)</a:t>
            </a:r>
          </a:p>
        </p:txBody>
      </p:sp>
      <p:pic>
        <p:nvPicPr>
          <p:cNvPr id="1026" name="Picture 2" descr="http://www.womenofgrace.com/blog/wp-content/uploads/2011/07/buddhist-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99" y="2060848"/>
            <a:ext cx="47434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4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7125113" cy="924475"/>
          </a:xfrm>
        </p:spPr>
        <p:txBody>
          <a:bodyPr/>
          <a:lstStyle/>
          <a:p>
            <a:r>
              <a:rPr lang="en-GB" sz="7200" dirty="0">
                <a:latin typeface="Calibri" pitchFamily="34" charset="0"/>
              </a:rPr>
              <a:t>What are your favourite possessions? </a:t>
            </a:r>
          </a:p>
        </p:txBody>
      </p:sp>
    </p:spTree>
    <p:extLst>
      <p:ext uri="{BB962C8B-B14F-4D97-AF65-F5344CB8AC3E}">
        <p14:creationId xmlns:p14="http://schemas.microsoft.com/office/powerpoint/2010/main" val="238914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16" y="332656"/>
            <a:ext cx="8856984" cy="924475"/>
          </a:xfrm>
        </p:spPr>
        <p:txBody>
          <a:bodyPr/>
          <a:lstStyle/>
          <a:p>
            <a:pPr algn="ctr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LO: To explore how Theravada Buddhists express their faith.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676875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Writing activity 1:</a:t>
            </a:r>
          </a:p>
          <a:p>
            <a:pPr lvl="1"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Stick in your picture of the Theravada Monk right in the middle of one page.</a:t>
            </a:r>
          </a:p>
          <a:p>
            <a:pPr lvl="1"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Write down all of their possessions around the picture and explain how they use them.</a:t>
            </a:r>
          </a:p>
          <a:p>
            <a:pPr lvl="1"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Explain why the monks have so few possessions.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1939603" cy="331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3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1944793" cy="331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820841" y="188640"/>
            <a:ext cx="2952328" cy="1598364"/>
          </a:xfrm>
          <a:prstGeom prst="wedgeRoundRectCallout">
            <a:avLst>
              <a:gd name="adj1" fmla="val -84928"/>
              <a:gd name="adj2" fmla="val 980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Alms Bowl: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3869" y="2542840"/>
            <a:ext cx="2736304" cy="1678248"/>
          </a:xfrm>
          <a:prstGeom prst="wedgeRoundRectCallout">
            <a:avLst>
              <a:gd name="adj1" fmla="val 94735"/>
              <a:gd name="adj2" fmla="val -479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Razor: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95821" y="404664"/>
            <a:ext cx="2736304" cy="1656184"/>
          </a:xfrm>
          <a:prstGeom prst="wedgeRoundRectCallout">
            <a:avLst>
              <a:gd name="adj1" fmla="val 79419"/>
              <a:gd name="adj2" fmla="val 466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robe: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95821" y="4869160"/>
            <a:ext cx="2752948" cy="1592560"/>
          </a:xfrm>
          <a:prstGeom prst="wedgeRoundRectCallout">
            <a:avLst>
              <a:gd name="adj1" fmla="val 89633"/>
              <a:gd name="adj2" fmla="val -797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Sandals: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816600" y="2492896"/>
            <a:ext cx="2736304" cy="1728192"/>
          </a:xfrm>
          <a:prstGeom prst="wedgeRoundRectCallout">
            <a:avLst>
              <a:gd name="adj1" fmla="val -83491"/>
              <a:gd name="adj2" fmla="val 114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Robe: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499992" y="4725144"/>
            <a:ext cx="4248472" cy="1872208"/>
          </a:xfrm>
          <a:prstGeom prst="wedgeRoundRectCallout">
            <a:avLst>
              <a:gd name="adj1" fmla="val -20500"/>
              <a:gd name="adj2" fmla="val 514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have so few possessions because:</a:t>
            </a:r>
          </a:p>
        </p:txBody>
      </p:sp>
    </p:spTree>
    <p:extLst>
      <p:ext uri="{BB962C8B-B14F-4D97-AF65-F5344CB8AC3E}">
        <p14:creationId xmlns:p14="http://schemas.microsoft.com/office/powerpoint/2010/main" val="243856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7920880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Writing activity 2:</a:t>
            </a:r>
          </a:p>
          <a:p>
            <a:pPr lvl="1">
              <a:buFont typeface="Wingdings" panose="05000000000000000000" pitchFamily="2" charset="2"/>
              <a:buChar char=""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Draw a quick sketch of yourself (could be just an outline shape like a gingerbread biscuit) </a:t>
            </a:r>
          </a:p>
          <a:p>
            <a:pPr lvl="1">
              <a:buFont typeface="Wingdings" panose="05000000000000000000" pitchFamily="2" charset="2"/>
              <a:buChar char=""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Highlight the possessions that are essential (the ones you could not live without) </a:t>
            </a:r>
          </a:p>
          <a:p>
            <a:pPr lvl="1">
              <a:buFont typeface="Wingdings" panose="05000000000000000000" pitchFamily="2" charset="2"/>
              <a:buChar char=""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How many essential items do you have?</a:t>
            </a:r>
          </a:p>
          <a:p>
            <a:pPr marL="457200" lvl="1" indent="0">
              <a:buNone/>
            </a:pP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792088"/>
          </a:xfrm>
        </p:spPr>
        <p:txBody>
          <a:bodyPr/>
          <a:lstStyle/>
          <a:p>
            <a:pPr algn="ctr"/>
            <a:r>
              <a:rPr lang="en-GB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Vinaya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Precepts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(Extra rules for monks)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104456" cy="547260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refrain from eating after midday.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refrain from dancing, singing, music, going to see entertainments.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refrain from wearing garlands, using perfumes, and beautifying the body with cosmetics.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refrain from lying on a high or luxurious sleeping place.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refrain from accepting gold and silver (money).</a:t>
            </a:r>
          </a:p>
          <a:p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980728"/>
            <a:ext cx="3736032" cy="476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Not harming living beings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Not taking what is not </a:t>
            </a: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freely 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given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Not committing sexual misconduct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Not using false speech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Not taking drink or drugs that cloud the mind</a:t>
            </a: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51520" y="836712"/>
            <a:ext cx="4032448" cy="4907632"/>
          </a:xfrm>
          <a:prstGeom prst="cloudCallout">
            <a:avLst>
              <a:gd name="adj1" fmla="val 63092"/>
              <a:gd name="adj2" fmla="val 5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these down and explain: Why do you think there are these specific extra rules for monks?</a:t>
            </a:r>
          </a:p>
        </p:txBody>
      </p:sp>
    </p:spTree>
    <p:extLst>
      <p:ext uri="{BB962C8B-B14F-4D97-AF65-F5344CB8AC3E}">
        <p14:creationId xmlns:p14="http://schemas.microsoft.com/office/powerpoint/2010/main" val="32439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06973" cy="924475"/>
          </a:xfrm>
        </p:spPr>
        <p:txBody>
          <a:bodyPr/>
          <a:lstStyle/>
          <a:p>
            <a:r>
              <a:rPr lang="en-GB" dirty="0"/>
              <a:t>Day in the life of a Buddhist monk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052736"/>
            <a:ext cx="6984776" cy="755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hlinkClick r:id="rId2"/>
              </a:rPr>
              <a:t>Day in the life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1844824"/>
            <a:ext cx="7488832" cy="405130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dirty="0"/>
              <a:t>Write down the things you see that the monks do in a typical day. (these are the rough times from the film)</a:t>
            </a:r>
          </a:p>
          <a:p>
            <a:pPr marL="0" indent="0">
              <a:buNone/>
            </a:pPr>
            <a:r>
              <a:rPr lang="en-GB" dirty="0"/>
              <a:t>4am:</a:t>
            </a:r>
          </a:p>
          <a:p>
            <a:pPr marL="0" indent="0">
              <a:buNone/>
            </a:pPr>
            <a:r>
              <a:rPr lang="en-GB" dirty="0"/>
              <a:t>7am:</a:t>
            </a:r>
          </a:p>
          <a:p>
            <a:pPr marL="0" indent="0">
              <a:buNone/>
            </a:pPr>
            <a:r>
              <a:rPr lang="en-GB" dirty="0"/>
              <a:t>10am:</a:t>
            </a:r>
          </a:p>
          <a:p>
            <a:pPr marL="0" indent="0">
              <a:buNone/>
            </a:pPr>
            <a:r>
              <a:rPr lang="en-GB" dirty="0"/>
              <a:t>11am: Lunch</a:t>
            </a:r>
          </a:p>
          <a:p>
            <a:pPr marL="0" indent="0">
              <a:buNone/>
            </a:pPr>
            <a:r>
              <a:rPr lang="en-GB" dirty="0"/>
              <a:t>1pm:</a:t>
            </a:r>
          </a:p>
          <a:p>
            <a:pPr marL="0" indent="0">
              <a:buNone/>
            </a:pPr>
            <a:r>
              <a:rPr lang="en-GB" dirty="0"/>
              <a:t>5pm:</a:t>
            </a:r>
          </a:p>
          <a:p>
            <a:pPr marL="0" indent="0">
              <a:buNone/>
            </a:pPr>
            <a:r>
              <a:rPr lang="en-GB" dirty="0"/>
              <a:t>9pm: </a:t>
            </a:r>
          </a:p>
          <a:p>
            <a:pPr marL="0" indent="0">
              <a:buNone/>
            </a:pPr>
            <a:r>
              <a:rPr lang="en-GB" dirty="0"/>
              <a:t>11pm:</a:t>
            </a:r>
          </a:p>
        </p:txBody>
      </p:sp>
    </p:spTree>
    <p:extLst>
      <p:ext uri="{BB962C8B-B14F-4D97-AF65-F5344CB8AC3E}">
        <p14:creationId xmlns:p14="http://schemas.microsoft.com/office/powerpoint/2010/main" val="406743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196752"/>
            <a:ext cx="7125112" cy="4662047"/>
          </a:xfrm>
        </p:spPr>
        <p:txBody>
          <a:bodyPr anchor="t">
            <a:normAutofit fontScale="92500"/>
          </a:bodyPr>
          <a:lstStyle/>
          <a:p>
            <a:pPr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Understand where Theravada Buddhism is found.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 revisiting the map from last lesson.</a:t>
            </a:r>
          </a:p>
          <a:p>
            <a:pPr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Know what the life of a Buddhist monk is like.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 watching a film and using the information to empathise with their lifestyle.</a:t>
            </a:r>
          </a:p>
          <a:p>
            <a:pPr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 explore how Theravada Buddhists express their faith.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 explaining how the monks relate to the wider community.</a:t>
            </a:r>
          </a:p>
          <a:p>
            <a:pPr>
              <a:buFont typeface="Wingdings" panose="05000000000000000000" pitchFamily="2" charset="2"/>
              <a:buChar char=""/>
            </a:pPr>
            <a:endParaRPr lang="en-GB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en-GB" dirty="0"/>
          </a:p>
        </p:txBody>
      </p:sp>
      <p:pic>
        <p:nvPicPr>
          <p:cNvPr id="4" name="Picture 2" descr="C:\Users\niel.apps\AppData\Local\Microsoft\Windows\Temporary Internet Files\Content.IE5\KKP43GR6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27188"/>
            <a:ext cx="9223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niel.apps\AppData\Local\Microsoft\Windows\Temporary Internet Files\Content.IE5\KKP43GR6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924944"/>
            <a:ext cx="9223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5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25113" cy="9244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why become a monk?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7"/>
            <a:ext cx="7125112" cy="3600400"/>
          </a:xfrm>
        </p:spPr>
        <p:txBody>
          <a:bodyPr anchor="t"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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people do not, but some families put one or more of their sons into be a monk.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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following the path of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Siddartha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Gautama to enlightenment so they do not have another life of Dukkha and reach Nirvana.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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get an education in the Buddhist school.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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family gain “merit” which will mean a better rebirth for them in the next life, a way of removing karma.</a:t>
            </a:r>
          </a:p>
          <a:p>
            <a:pPr>
              <a:buFont typeface="Wingdings" panose="05000000000000000000" pitchFamily="2" charset="2"/>
              <a:buChar char="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971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task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807361"/>
            <a:ext cx="7992887" cy="4051437"/>
          </a:xfrm>
        </p:spPr>
        <p:txBody>
          <a:bodyPr/>
          <a:lstStyle/>
          <a:p>
            <a:pPr lvl="0" hangingPunct="0"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one of you friends has decided to become a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Bhikku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Bhikkuni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write a letter to them to dissuade them from joining, giving at least 3 reasons, relate these to the rules and lack of possessions. </a:t>
            </a:r>
          </a:p>
          <a:p>
            <a:pPr lvl="0" hangingPunct="0"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write their response explaining why they think it is important to join.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975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196752"/>
            <a:ext cx="7125112" cy="4662047"/>
          </a:xfrm>
        </p:spPr>
        <p:txBody>
          <a:bodyPr anchor="t">
            <a:normAutofit fontScale="92500"/>
          </a:bodyPr>
          <a:lstStyle/>
          <a:p>
            <a:pPr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Understand where Theravada Buddhism is found.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 revisiting the map from last lesson.</a:t>
            </a:r>
          </a:p>
          <a:p>
            <a:pPr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Know what the life of a Buddhist monk is like.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 watching a film and using the information to empathise with their lifestyle.</a:t>
            </a:r>
          </a:p>
          <a:p>
            <a:pPr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 explore how Theravada Buddhists express their faith.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 explaining how the monks relate to the wider community.</a:t>
            </a:r>
          </a:p>
          <a:p>
            <a:pPr>
              <a:buFont typeface="Wingdings" panose="05000000000000000000" pitchFamily="2" charset="2"/>
              <a:buChar char=""/>
            </a:pPr>
            <a:endParaRPr lang="en-GB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en-GB" dirty="0"/>
          </a:p>
        </p:txBody>
      </p:sp>
      <p:pic>
        <p:nvPicPr>
          <p:cNvPr id="4" name="Picture 2" descr="C:\Users\niel.apps\AppData\Local\Microsoft\Windows\Temporary Internet Files\Content.IE5\KKP43GR6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27188"/>
            <a:ext cx="9223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niel.apps\AppData\Local\Microsoft\Windows\Temporary Internet Files\Content.IE5\KKP43GR6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924944"/>
            <a:ext cx="9223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niel.apps\AppData\Local\Microsoft\Windows\Temporary Internet Files\Content.IE5\KKP43GR6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19" y="4653136"/>
            <a:ext cx="9223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95536" y="260648"/>
            <a:ext cx="8496944" cy="2736304"/>
          </a:xfrm>
          <a:prstGeom prst="wedgeRoundRectCallout">
            <a:avLst>
              <a:gd name="adj1" fmla="val -38534"/>
              <a:gd name="adj2" fmla="val 8600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125113" cy="924475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It is good to have few expenses and few possessions.”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3573016"/>
            <a:ext cx="7125112" cy="22857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"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What does this mean? </a:t>
            </a:r>
          </a:p>
          <a:p>
            <a:pPr>
              <a:buFont typeface="Wingdings" panose="05000000000000000000" pitchFamily="2" charset="2"/>
              <a:buChar char=""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Do you agree?</a:t>
            </a:r>
          </a:p>
        </p:txBody>
      </p:sp>
    </p:spTree>
    <p:extLst>
      <p:ext uri="{BB962C8B-B14F-4D97-AF65-F5344CB8AC3E}">
        <p14:creationId xmlns:p14="http://schemas.microsoft.com/office/powerpoint/2010/main" val="2238909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 </a:t>
            </a:r>
            <a:r>
              <a:rPr lang="en-GB" sz="3200" dirty="0"/>
              <a:t>Which of the extra 5 precepts for </a:t>
            </a:r>
            <a:r>
              <a:rPr lang="en-GB" sz="3200"/>
              <a:t>monks would you </a:t>
            </a:r>
            <a:r>
              <a:rPr lang="en-GB" sz="3200" dirty="0"/>
              <a:t>find the hardest to follow ?</a:t>
            </a:r>
          </a:p>
        </p:txBody>
      </p:sp>
    </p:spTree>
    <p:extLst>
      <p:ext uri="{BB962C8B-B14F-4D97-AF65-F5344CB8AC3E}">
        <p14:creationId xmlns:p14="http://schemas.microsoft.com/office/powerpoint/2010/main" val="121072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196752"/>
            <a:ext cx="7125112" cy="4662047"/>
          </a:xfrm>
        </p:spPr>
        <p:txBody>
          <a:bodyPr anchor="t">
            <a:normAutofit fontScale="92500"/>
          </a:bodyPr>
          <a:lstStyle/>
          <a:p>
            <a:pPr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Understand where Theravada Buddhism is found.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 revisiting the map from last lesson.</a:t>
            </a:r>
          </a:p>
          <a:p>
            <a:pPr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Know what the life of a Buddhist monk is like.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 watching a film and using the information to empathise with their lifestyle.</a:t>
            </a:r>
          </a:p>
          <a:p>
            <a:pPr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 explore how Theravada Buddhists express their faith.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 explaining how the monks relate to the wider community.</a:t>
            </a:r>
          </a:p>
          <a:p>
            <a:pPr>
              <a:buFont typeface="Wingdings" panose="05000000000000000000" pitchFamily="2" charset="2"/>
              <a:buChar char=""/>
            </a:pPr>
            <a:endParaRPr lang="en-GB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7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83035" cy="924475"/>
          </a:xfrm>
        </p:spPr>
        <p:txBody>
          <a:bodyPr/>
          <a:lstStyle/>
          <a:p>
            <a:r>
              <a:rPr lang="en-GB" sz="4000" dirty="0">
                <a:latin typeface="Calibri" pitchFamily="34" charset="0"/>
              </a:rPr>
              <a:t>Turn to this map from last lesson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18666" r="22146" b="8667"/>
          <a:stretch/>
        </p:blipFill>
        <p:spPr bwMode="auto">
          <a:xfrm>
            <a:off x="1068760" y="1124744"/>
            <a:ext cx="7086662" cy="52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34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39" y="476672"/>
            <a:ext cx="7125113" cy="924475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LOOKING AT THIS AREA TODAY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4" t="19408" r="23666" b="14518"/>
          <a:stretch/>
        </p:blipFill>
        <p:spPr bwMode="auto">
          <a:xfrm>
            <a:off x="1513260" y="1484784"/>
            <a:ext cx="6552728" cy="46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6" t="53259" r="31250" b="12815"/>
          <a:stretch/>
        </p:blipFill>
        <p:spPr bwMode="auto">
          <a:xfrm>
            <a:off x="539552" y="1484784"/>
            <a:ext cx="8146373" cy="500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14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196752"/>
            <a:ext cx="7125112" cy="4662047"/>
          </a:xfrm>
        </p:spPr>
        <p:txBody>
          <a:bodyPr anchor="t">
            <a:normAutofit fontScale="92500"/>
          </a:bodyPr>
          <a:lstStyle/>
          <a:p>
            <a:pPr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Understand where Theravada Buddhism is found.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 revisiting the map from last lesson.</a:t>
            </a:r>
          </a:p>
          <a:p>
            <a:pPr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Know what the life of a Buddhist monk is like.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 watching a film and using the information to empathise with their lifestyle.</a:t>
            </a:r>
          </a:p>
          <a:p>
            <a:pPr>
              <a:buFont typeface="Wingdings" panose="05000000000000000000" pitchFamily="2" charset="2"/>
              <a:buChar char="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 explore how Theravada Buddhists express their faith.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 explaining how the monks relate to the wider community.</a:t>
            </a:r>
          </a:p>
          <a:p>
            <a:pPr>
              <a:buFont typeface="Wingdings" panose="05000000000000000000" pitchFamily="2" charset="2"/>
              <a:buChar char=""/>
            </a:pPr>
            <a:endParaRPr lang="en-GB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en-GB" dirty="0"/>
          </a:p>
        </p:txBody>
      </p:sp>
      <p:pic>
        <p:nvPicPr>
          <p:cNvPr id="4" name="Picture 2" descr="C:\Users\niel.apps\AppData\Local\Microsoft\Windows\Temporary Internet Files\Content.IE5\KKP43GR6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27188"/>
            <a:ext cx="9223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13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6" b="20601"/>
          <a:stretch/>
        </p:blipFill>
        <p:spPr bwMode="auto">
          <a:xfrm rot="20658315">
            <a:off x="717057" y="2304231"/>
            <a:ext cx="7520362" cy="288124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51571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folded Monk’s robe</a:t>
            </a:r>
          </a:p>
        </p:txBody>
      </p:sp>
    </p:spTree>
    <p:extLst>
      <p:ext uri="{BB962C8B-B14F-4D97-AF65-F5344CB8AC3E}">
        <p14:creationId xmlns:p14="http://schemas.microsoft.com/office/powerpoint/2010/main" val="28822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8640"/>
            <a:ext cx="7125112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wear Thai Buddhist robes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872392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8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60678"/>
            <a:ext cx="3845160" cy="4052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2343">
            <a:off x="516596" y="1627242"/>
            <a:ext cx="3266686" cy="3443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Calibri" pitchFamily="34" charset="0"/>
              </a:rPr>
              <a:t>A Theravada Monk’s Possessions… all of them!</a:t>
            </a:r>
          </a:p>
        </p:txBody>
      </p:sp>
      <p:pic>
        <p:nvPicPr>
          <p:cNvPr id="7" name="Picture 6" descr="http://t1.gstatic.com/images?q=tbn:ANd9GcQ83WoZUyGDMhaSaJUc_9wsqEob64U4XdnfO4ZFylqfmzRzDcbZ9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510">
            <a:off x="3370490" y="1938843"/>
            <a:ext cx="2169512" cy="2820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swungover.files.wordpress.com/2010/01/straight_razor_0098-mai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027">
            <a:off x="541557" y="4659861"/>
            <a:ext cx="2920365" cy="167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wle.com/media/SL1530_big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39" y="4725144"/>
            <a:ext cx="2518410" cy="201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700724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754</TotalTime>
  <Words>776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Verdana</vt:lpstr>
      <vt:lpstr>Wingdings</vt:lpstr>
      <vt:lpstr>Wingdings 2</vt:lpstr>
      <vt:lpstr>Summer</vt:lpstr>
      <vt:lpstr>Theravada Buddhism</vt:lpstr>
      <vt:lpstr>“It is good to have few expenses and few possessions.” </vt:lpstr>
      <vt:lpstr>Objectives:</vt:lpstr>
      <vt:lpstr>Turn to this map from last lesson</vt:lpstr>
      <vt:lpstr>WE ARE LOOKING AT THIS AREA TODAY</vt:lpstr>
      <vt:lpstr>Objectives:</vt:lpstr>
      <vt:lpstr>What is this?</vt:lpstr>
      <vt:lpstr>PowerPoint Presentation</vt:lpstr>
      <vt:lpstr>A Theravada Monk’s Possessions… all of them!</vt:lpstr>
      <vt:lpstr>What are your favourite possessions? </vt:lpstr>
      <vt:lpstr>LO: To explore how Theravada Buddhists express their faith.</vt:lpstr>
      <vt:lpstr>PowerPoint Presentation</vt:lpstr>
      <vt:lpstr>PowerPoint Presentation</vt:lpstr>
      <vt:lpstr>Vinaya Precepts (Extra rules for monks)</vt:lpstr>
      <vt:lpstr>Day in the life of a Buddhist monk</vt:lpstr>
      <vt:lpstr>Objectives:</vt:lpstr>
      <vt:lpstr>So why become a monk?</vt:lpstr>
      <vt:lpstr>Writing task 4</vt:lpstr>
      <vt:lpstr>Objectives: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Theravada Buddhists</dc:title>
  <dc:creator>Niel Apps</dc:creator>
  <cp:lastModifiedBy>Heather Strange</cp:lastModifiedBy>
  <cp:revision>30</cp:revision>
  <dcterms:created xsi:type="dcterms:W3CDTF">2013-07-09T18:34:18Z</dcterms:created>
  <dcterms:modified xsi:type="dcterms:W3CDTF">2021-06-16T09:39:50Z</dcterms:modified>
</cp:coreProperties>
</file>